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1" r:id="rId4"/>
    <p:sldId id="260" r:id="rId5"/>
    <p:sldId id="259" r:id="rId6"/>
    <p:sldId id="263" r:id="rId7"/>
    <p:sldId id="262" r:id="rId8"/>
    <p:sldId id="257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40"/>
    <p:restoredTop sz="78434"/>
  </p:normalViewPr>
  <p:slideViewPr>
    <p:cSldViewPr snapToGrid="0" snapToObjects="1">
      <p:cViewPr varScale="1">
        <p:scale>
          <a:sx n="98" d="100"/>
          <a:sy n="98" d="100"/>
        </p:scale>
        <p:origin x="1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3A7B9-F354-DE49-BD68-C07561C777EB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B24BC-6671-6B48-A474-0334D479D4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7370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24BC-6671-6B48-A474-0334D479D4E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1354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风格迁移背后的关键概念与所有深度学习算法的核心思想一致，那就是定义一个损失函数来指定想要实现的目标， 然后将这个损失最小化。 </a:t>
            </a:r>
          </a:p>
          <a:p>
            <a:endParaRPr lang="en-US" altLang="zh-CN" dirty="0"/>
          </a:p>
          <a:p>
            <a:r>
              <a:rPr lang="zh-CN" altLang="en-US" dirty="0"/>
              <a:t>如果我们能从数学上，定义内容与风格，那么我们就能找到一个合适的损失函数，将其最小化。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24BC-6671-6B48-A474-0334D479D4E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451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24BC-6671-6B48-A474-0334D479D4E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47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这样就有了衡量两个图片之间图片之间的一个标准，通过比较差异值可以用于相似度的排序。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24BC-6671-6B48-A474-0334D479D4E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420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这样就有了衡量两个图片之间图片之间的一个标准，通过比较差异值可以用于相似度的排序。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B24BC-6671-6B48-A474-0334D479D4E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77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2E386-2AC1-5443-9600-DA2386A43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B3B7BA-8B7F-EA49-9361-F09B9E02A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3B0DBB-CC5A-F146-B74F-89AD2ECBA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A12FA8-5C9F-9A41-868A-04E1BACA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80F4CE-30DB-1241-B5F0-7DB16E96F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189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42775-2AB0-6E41-B8CD-46BD4EDC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C9BBAC-D8EB-E641-8F15-E4E0D1171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7C334D-AABA-3547-A2C7-94BA4532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BC181F-03A3-5E45-A200-EFAB02165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F0ADFF-492F-9440-9369-F3383082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974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780CB5-6DF6-0C4D-95A9-AE1102479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A79537-2F01-F945-B0BC-932380241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70CB7F-7D83-D949-8B28-74265725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0E4ED-1452-2247-8200-79FACBF6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923E5-43F6-C04D-B624-128CDA49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263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FBA9B-614F-A945-8B47-2181E940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EA226-91A1-8244-AEA4-80FF0398C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8590E-7652-8C4D-B73A-4EF634E6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B927C-1A38-484F-B4DF-30A2B595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3853EB-E039-064D-962D-1EB0C280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564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B530D-DD5E-5847-BF22-8DB9CE3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9A53D7-B998-5B4E-BB39-A8DDA16AB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D5E942-3E7D-624E-9AAD-60B22A6E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AA7DCA-596C-D344-A516-5E017B73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B05E9A-8830-3244-9DB5-2708F4E0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32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F1E6A-952A-EF4E-AA68-5EAB4D0F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99E95-7F9F-A243-86F6-C2072EF87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E96AF7-673A-254D-995E-C1541CFFE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E51E2-2F0E-E24F-8C46-FE2F6582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1AE9D0-C351-DD45-9319-0CA9D4F9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E3FA59-A837-AE44-B1F0-CEB117D8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059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6E6F9-8033-244E-ACA5-045CAD3F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2E7416-CBF0-6145-A1A5-2AA5E3A8F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0648C8-BF82-C344-82DE-9D42A8DCF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D3640A-E15B-C448-A4DA-A1C315FE4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100A7A-7D74-EC4F-B328-75F25AA87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A1F596-CBD0-3142-8FED-0F612924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81B182-954E-344C-9A47-8346182B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BD5D8E-05F5-B248-80E6-22B9FABE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87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A46D4-5898-8A40-B72F-C6006D7B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B3E6EB-A389-FF45-9011-D09C5D91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B3A6E4-9FCE-EB48-AF3B-8FC5934C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F91BC1-BB71-4546-8E07-90B0BCEA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55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50C504-9FCA-2548-AD21-FE184800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B7841C-D10E-0F45-A801-2330B404B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F19A06-99D7-FD43-B038-2A9E4ACB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015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294F0-D9D1-A346-9E63-16BE9BCD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B35522-B24C-3D40-902C-E9BEE21DA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0D5F2A-9704-4746-B129-ADA3D1487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8CB6F9-A458-5E43-BAC8-F9373182E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12F04F-764A-324F-8E83-85D76F5B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735321-64B3-EC47-89A7-71F3227C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34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654DC-587D-5E4A-A8F4-4953F38E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0C19A7-ECF9-3D49-A02F-2B944C8CA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CFCF2-39A6-BB49-9C2C-39CC3540E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742F44-8C10-9446-A359-2B55C121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C318C8-0871-C44E-B7F9-EE1A2DA3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7DC497-B7DC-FB45-B382-D2E38941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18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BAF964-0CEC-9842-89C9-775FD559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A514ED-1EE5-6F40-8398-CF4CA3614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416C94-9E27-4643-8A81-6F120F879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DDA83-F9DC-EF43-B1CF-E9362CAB7D71}" type="datetimeFigureOut">
              <a:rPr kumimoji="1" lang="zh-CN" altLang="en-US" smtClean="0"/>
              <a:t>2019/4/19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D8D5B-EA28-CB4E-B97F-148FB1A5E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0626F-966E-5645-985D-B111F0841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7E26E-AB1E-984A-AD3C-BDDE84467F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55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ED83E-A159-6241-80CB-200DA6DA7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神经风格迁移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C61DF4-5F70-0D48-84E7-F5DD4269BC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严浩鹏</a:t>
            </a:r>
            <a:r>
              <a:rPr kumimoji="1" lang="en-US" altLang="zh-CN" dirty="0"/>
              <a:t>-2018211009-</a:t>
            </a:r>
            <a:r>
              <a:rPr kumimoji="1" lang="zh-CN" altLang="en-US" dirty="0"/>
              <a:t>深计研</a:t>
            </a:r>
            <a:r>
              <a:rPr kumimoji="1" lang="en-US" altLang="zh-CN"/>
              <a:t>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34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"/>
    </mc:Choice>
    <mc:Fallback xmlns="">
      <p:transition spd="slow" advTm="11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CCE03-66A2-7B4C-867B-E38E9C21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油画测试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44A934-375B-0D4C-BC32-FD0CD84C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433" y="1690688"/>
            <a:ext cx="7229260" cy="471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4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CCE03-66A2-7B4C-867B-E38E9C21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油画测试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CC72BC-267D-B844-84FA-FE55C8D4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337" y="1528353"/>
            <a:ext cx="7338352" cy="48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7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CCE03-66A2-7B4C-867B-E38E9C21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油画测试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DFD62-C0AB-1C42-96B6-0E92CB17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37" y="1397726"/>
            <a:ext cx="7943098" cy="52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3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CCE03-66A2-7B4C-867B-E38E9C21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油画测试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6E224C-2190-0446-A558-59961F77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972" y="1690688"/>
            <a:ext cx="6837828" cy="448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0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F707C-C072-0547-BCF1-EBFCB12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风格迁移原理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E10E0A-1B3F-1A4A-B5E8-743AB8742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8173" cy="395937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什么是风格迁移？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F86B01-9D91-C946-91AA-F735C69B2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8" t="12949" r="68709" b="13178"/>
          <a:stretch/>
        </p:blipFill>
        <p:spPr>
          <a:xfrm>
            <a:off x="1049924" y="2908278"/>
            <a:ext cx="1742371" cy="15251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C5B4B1-09AB-1F4C-B4F5-5967FBA7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19" t="12949" r="4853" b="13178"/>
          <a:stretch/>
        </p:blipFill>
        <p:spPr>
          <a:xfrm>
            <a:off x="5772277" y="2908277"/>
            <a:ext cx="1668729" cy="15251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1ABFCB-FBFF-5E4C-BD3B-4A60875067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19" t="12949" r="37324" b="13178"/>
          <a:stretch/>
        </p:blipFill>
        <p:spPr>
          <a:xfrm>
            <a:off x="3478350" y="2908277"/>
            <a:ext cx="1607872" cy="15251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BE599FC-036A-1242-9FF6-F106BA11B421}"/>
              </a:ext>
            </a:extLst>
          </p:cNvPr>
          <p:cNvSpPr txBox="1"/>
          <p:nvPr/>
        </p:nvSpPr>
        <p:spPr>
          <a:xfrm>
            <a:off x="2936389" y="3615604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+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BB4425C-48D4-CA4F-9716-B9DE36A9B300}"/>
              </a:ext>
            </a:extLst>
          </p:cNvPr>
          <p:cNvSpPr txBox="1"/>
          <p:nvPr/>
        </p:nvSpPr>
        <p:spPr>
          <a:xfrm>
            <a:off x="5230316" y="361560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=</a:t>
            </a:r>
            <a:endParaRPr kumimoji="1" lang="zh-CN" altLang="en-US" sz="2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8D1C34-92EA-BC44-87AF-2C981933F6F0}"/>
              </a:ext>
            </a:extLst>
          </p:cNvPr>
          <p:cNvSpPr/>
          <p:nvPr/>
        </p:nvSpPr>
        <p:spPr>
          <a:xfrm>
            <a:off x="1108735" y="2385627"/>
            <a:ext cx="4279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将参考图像的风格应用于目标图像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05C0A9-151E-C942-8D60-297B41B0EB10}"/>
              </a:ext>
            </a:extLst>
          </p:cNvPr>
          <p:cNvSpPr txBox="1"/>
          <p:nvPr/>
        </p:nvSpPr>
        <p:spPr>
          <a:xfrm>
            <a:off x="1108734" y="4811776"/>
            <a:ext cx="9890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风格迁移背后的关键概念与所有深度学习算法的核心思想一致，那就是定义一个损失函数来指定想要实现的目标， 然后将这个损失最小化。 </a:t>
            </a:r>
          </a:p>
          <a:p>
            <a:endParaRPr lang="en-US" altLang="zh-CN" dirty="0"/>
          </a:p>
          <a:p>
            <a:r>
              <a:rPr lang="zh-CN" altLang="en-US" dirty="0"/>
              <a:t>如果我们能从数学上，定义内容与风格，那么我们就能找到一个合适的损失函数，将其最小化。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29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7"/>
    </mc:Choice>
    <mc:Fallback xmlns="">
      <p:transition spd="slow" advTm="4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F707C-C072-0547-BCF1-EBFCB12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风格迁移原理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E10E0A-1B3F-1A4A-B5E8-743AB8742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799" cy="425065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为什么风格迁移可以用做相似度匹配？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D92BD-C4E9-E34A-BA8C-324891A31EE3}"/>
              </a:ext>
            </a:extLst>
          </p:cNvPr>
          <p:cNvSpPr/>
          <p:nvPr/>
        </p:nvSpPr>
        <p:spPr>
          <a:xfrm>
            <a:off x="1108735" y="2385627"/>
            <a:ext cx="4279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风格迁移定义了一组</a:t>
            </a:r>
            <a:r>
              <a:rPr lang="en-US" altLang="zh-CN" dirty="0"/>
              <a:t>loss, </a:t>
            </a:r>
            <a:r>
              <a:rPr lang="zh-CN" altLang="en-US" dirty="0"/>
              <a:t>描述了不同图片之间内容的差异和风格的差异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B41C94-E24A-2D43-ABA3-FA8E29CEB83D}"/>
              </a:ext>
            </a:extLst>
          </p:cNvPr>
          <p:cNvSpPr/>
          <p:nvPr/>
        </p:nvSpPr>
        <p:spPr>
          <a:xfrm>
            <a:off x="1084188" y="3168619"/>
            <a:ext cx="4393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内容差异是比较两图片的内容特征，内容特征源于</a:t>
            </a:r>
            <a:r>
              <a:rPr lang="en-US" altLang="zh-CN" dirty="0"/>
              <a:t>VGG19</a:t>
            </a:r>
            <a:r>
              <a:rPr lang="zh-CN" altLang="en-US" dirty="0"/>
              <a:t>中卷积层输出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C580F2-5348-7C44-A65C-1288381FE75F}"/>
              </a:ext>
            </a:extLst>
          </p:cNvPr>
          <p:cNvSpPr/>
          <p:nvPr/>
        </p:nvSpPr>
        <p:spPr>
          <a:xfrm>
            <a:off x="1084189" y="3918774"/>
            <a:ext cx="4284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风格差异是比较两图片的风格特征，风格特征来源于卷积层输出特征的</a:t>
            </a:r>
            <a:r>
              <a:rPr lang="en-US" altLang="zh-CN" dirty="0"/>
              <a:t>Gram</a:t>
            </a:r>
            <a:r>
              <a:rPr lang="zh-CN" altLang="en-US" dirty="0"/>
              <a:t>变换，其中蕴含图像特征之间的关系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C961D29-CACE-494D-B78A-6DBBACA60232}"/>
              </a:ext>
            </a:extLst>
          </p:cNvPr>
          <p:cNvSpPr/>
          <p:nvPr/>
        </p:nvSpPr>
        <p:spPr>
          <a:xfrm>
            <a:off x="404159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B58A0E-0751-5541-97F5-08129C9D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04" y="1536215"/>
            <a:ext cx="4594062" cy="263392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2065EEF-8985-D74C-AD39-8AB93845B2D1}"/>
              </a:ext>
            </a:extLst>
          </p:cNvPr>
          <p:cNvSpPr/>
          <p:nvPr/>
        </p:nvSpPr>
        <p:spPr>
          <a:xfrm>
            <a:off x="6489400" y="3690175"/>
            <a:ext cx="537366" cy="182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B09A81-9F9D-1246-9F33-3B501930354D}"/>
              </a:ext>
            </a:extLst>
          </p:cNvPr>
          <p:cNvSpPr/>
          <p:nvPr/>
        </p:nvSpPr>
        <p:spPr>
          <a:xfrm>
            <a:off x="7215283" y="3690174"/>
            <a:ext cx="537366" cy="182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C63C1C-4236-D34D-8A38-E81A2E12A5B5}"/>
              </a:ext>
            </a:extLst>
          </p:cNvPr>
          <p:cNvSpPr/>
          <p:nvPr/>
        </p:nvSpPr>
        <p:spPr>
          <a:xfrm>
            <a:off x="7877754" y="3522557"/>
            <a:ext cx="537366" cy="182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821756-2572-D041-A8DC-F2A48AB328C8}"/>
              </a:ext>
            </a:extLst>
          </p:cNvPr>
          <p:cNvSpPr/>
          <p:nvPr/>
        </p:nvSpPr>
        <p:spPr>
          <a:xfrm>
            <a:off x="8603637" y="3522557"/>
            <a:ext cx="537366" cy="182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856E61-B0C9-C848-A276-B2BBB5A31B77}"/>
              </a:ext>
            </a:extLst>
          </p:cNvPr>
          <p:cNvSpPr/>
          <p:nvPr/>
        </p:nvSpPr>
        <p:spPr>
          <a:xfrm>
            <a:off x="9468308" y="3522557"/>
            <a:ext cx="537366" cy="182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2BA0F4-1E98-9045-8229-260123CC90B1}"/>
              </a:ext>
            </a:extLst>
          </p:cNvPr>
          <p:cNvSpPr txBox="1"/>
          <p:nvPr/>
        </p:nvSpPr>
        <p:spPr>
          <a:xfrm>
            <a:off x="6845460" y="4983231"/>
            <a:ext cx="1569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</a:rPr>
              <a:t>获取风格特征</a:t>
            </a:r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6D9A53E2-5EA6-6E47-B807-5D2FFD06F2A2}"/>
              </a:ext>
            </a:extLst>
          </p:cNvPr>
          <p:cNvSpPr/>
          <p:nvPr/>
        </p:nvSpPr>
        <p:spPr>
          <a:xfrm>
            <a:off x="7321337" y="4455399"/>
            <a:ext cx="308953" cy="343667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>
            <a:extLst>
              <a:ext uri="{FF2B5EF4-FFF2-40B4-BE49-F238E27FC236}">
                <a16:creationId xmlns:a16="http://schemas.microsoft.com/office/drawing/2014/main" id="{2C458531-13AB-174F-9415-A710B30C76A7}"/>
              </a:ext>
            </a:extLst>
          </p:cNvPr>
          <p:cNvSpPr/>
          <p:nvPr/>
        </p:nvSpPr>
        <p:spPr>
          <a:xfrm>
            <a:off x="9582514" y="4455398"/>
            <a:ext cx="308953" cy="343667"/>
          </a:xfrm>
          <a:prstGeom prst="down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A6C413-ECF1-2540-AAAE-7F211AC4CF27}"/>
              </a:ext>
            </a:extLst>
          </p:cNvPr>
          <p:cNvSpPr txBox="1"/>
          <p:nvPr/>
        </p:nvSpPr>
        <p:spPr>
          <a:xfrm>
            <a:off x="8952160" y="4980732"/>
            <a:ext cx="1569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</a:rPr>
              <a:t>获取内容特征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E86CB9-5C3F-B846-A217-28DDD4B7FFDB}"/>
              </a:ext>
            </a:extLst>
          </p:cNvPr>
          <p:cNvSpPr/>
          <p:nvPr/>
        </p:nvSpPr>
        <p:spPr>
          <a:xfrm>
            <a:off x="9468308" y="3704500"/>
            <a:ext cx="537366" cy="182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3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302"/>
    </mc:Choice>
    <mc:Fallback xmlns="">
      <p:transition spd="slow" advTm="554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F707C-C072-0547-BCF1-EBFCB12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风格迁移原理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E10E0A-1B3F-1A4A-B5E8-743AB8742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799" cy="425065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为什么风格迁移可以用于衡量图片相似度？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CD92BD-C4E9-E34A-BA8C-324891A31EE3}"/>
              </a:ext>
            </a:extLst>
          </p:cNvPr>
          <p:cNvSpPr/>
          <p:nvPr/>
        </p:nvSpPr>
        <p:spPr>
          <a:xfrm>
            <a:off x="1108734" y="2385627"/>
            <a:ext cx="4632033" cy="22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计算内容图像与生成图像之间的内容差异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计算风格图像与生成图像之间的风格差异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内容差异与风格差异加权求和，生成</a:t>
            </a:r>
            <a:r>
              <a:rPr lang="en-US" altLang="zh-CN" dirty="0"/>
              <a:t>loss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根据</a:t>
            </a:r>
            <a:r>
              <a:rPr lang="en-US" altLang="zh-CN" dirty="0"/>
              <a:t>loss</a:t>
            </a:r>
            <a:r>
              <a:rPr lang="zh-CN" altLang="en-US" dirty="0"/>
              <a:t>调整生成图像，是</a:t>
            </a:r>
            <a:r>
              <a:rPr lang="en-US" altLang="zh-CN" dirty="0"/>
              <a:t>loss</a:t>
            </a:r>
            <a:r>
              <a:rPr lang="zh-CN" altLang="en-US" dirty="0"/>
              <a:t>最低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F86B01-9D91-C946-91AA-F735C69B2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8" t="12949" r="4853" b="13178"/>
          <a:stretch/>
        </p:blipFill>
        <p:spPr>
          <a:xfrm>
            <a:off x="5977267" y="1063064"/>
            <a:ext cx="5744150" cy="152512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961D29-CACE-494D-B78A-6DBBACA60232}"/>
              </a:ext>
            </a:extLst>
          </p:cNvPr>
          <p:cNvSpPr/>
          <p:nvPr/>
        </p:nvSpPr>
        <p:spPr>
          <a:xfrm>
            <a:off x="404159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zh-CN" dirty="0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AD3E6916-6972-F149-9AA7-5CFB435E74D8}"/>
              </a:ext>
            </a:extLst>
          </p:cNvPr>
          <p:cNvSpPr/>
          <p:nvPr/>
        </p:nvSpPr>
        <p:spPr>
          <a:xfrm>
            <a:off x="6695630" y="2797251"/>
            <a:ext cx="308953" cy="3436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C195A96A-71CD-A84D-A831-322A8BADAB9A}"/>
              </a:ext>
            </a:extLst>
          </p:cNvPr>
          <p:cNvSpPr/>
          <p:nvPr/>
        </p:nvSpPr>
        <p:spPr>
          <a:xfrm>
            <a:off x="8694865" y="2797251"/>
            <a:ext cx="308953" cy="3436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733C04C9-2EC7-9F41-96F7-6A7252AF4190}"/>
              </a:ext>
            </a:extLst>
          </p:cNvPr>
          <p:cNvSpPr/>
          <p:nvPr/>
        </p:nvSpPr>
        <p:spPr>
          <a:xfrm>
            <a:off x="10694100" y="2793909"/>
            <a:ext cx="308953" cy="3436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06D70F-4561-3A4E-80F9-DD8F4B0BDE50}"/>
              </a:ext>
            </a:extLst>
          </p:cNvPr>
          <p:cNvSpPr txBox="1"/>
          <p:nvPr/>
        </p:nvSpPr>
        <p:spPr>
          <a:xfrm>
            <a:off x="6342186" y="3330418"/>
            <a:ext cx="10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</a:rPr>
              <a:t>内容特征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954882-39B0-224A-A396-A01E6E52F102}"/>
              </a:ext>
            </a:extLst>
          </p:cNvPr>
          <p:cNvSpPr txBox="1"/>
          <p:nvPr/>
        </p:nvSpPr>
        <p:spPr>
          <a:xfrm>
            <a:off x="8335918" y="3330418"/>
            <a:ext cx="10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</a:rPr>
              <a:t>风格特征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325333-FB86-454A-BC5A-8ABF39DDD946}"/>
              </a:ext>
            </a:extLst>
          </p:cNvPr>
          <p:cNvSpPr txBox="1"/>
          <p:nvPr/>
        </p:nvSpPr>
        <p:spPr>
          <a:xfrm>
            <a:off x="9810136" y="3330418"/>
            <a:ext cx="10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</a:rPr>
              <a:t>风格特征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C77597-E405-8D4F-BB4B-2DE4492D5309}"/>
              </a:ext>
            </a:extLst>
          </p:cNvPr>
          <p:cNvSpPr txBox="1"/>
          <p:nvPr/>
        </p:nvSpPr>
        <p:spPr>
          <a:xfrm>
            <a:off x="10726892" y="3338612"/>
            <a:ext cx="10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</a:rPr>
              <a:t>内容特征</a:t>
            </a:r>
          </a:p>
        </p:txBody>
      </p: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D9D5E892-8ACE-5440-BE47-D0996A2E153F}"/>
              </a:ext>
            </a:extLst>
          </p:cNvPr>
          <p:cNvCxnSpPr>
            <a:cxnSpLocks/>
            <a:stCxn id="15" idx="2"/>
            <a:endCxn id="30" idx="0"/>
          </p:cNvCxnSpPr>
          <p:nvPr/>
        </p:nvCxnSpPr>
        <p:spPr>
          <a:xfrm rot="5400000">
            <a:off x="6320456" y="4198622"/>
            <a:ext cx="1059301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>
            <a:extLst>
              <a:ext uri="{FF2B5EF4-FFF2-40B4-BE49-F238E27FC236}">
                <a16:creationId xmlns:a16="http://schemas.microsoft.com/office/drawing/2014/main" id="{DBCDA7A3-9AA1-254E-AF23-36CF2F8348AD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 rot="5400000">
            <a:off x="8516906" y="2010366"/>
            <a:ext cx="1051107" cy="43847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BC4EB6F-8D70-B449-9A35-CFF0ACCA4F55}"/>
              </a:ext>
            </a:extLst>
          </p:cNvPr>
          <p:cNvSpPr txBox="1"/>
          <p:nvPr/>
        </p:nvSpPr>
        <p:spPr>
          <a:xfrm>
            <a:off x="6342186" y="4728273"/>
            <a:ext cx="10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</a:rPr>
              <a:t>内容差异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251078-3856-0345-A9E5-FB0978FBB174}"/>
              </a:ext>
            </a:extLst>
          </p:cNvPr>
          <p:cNvSpPr txBox="1"/>
          <p:nvPr/>
        </p:nvSpPr>
        <p:spPr>
          <a:xfrm>
            <a:off x="8335918" y="4715878"/>
            <a:ext cx="10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风格差异</a:t>
            </a: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95833ABE-B2AC-364F-9DDE-12ED571F9772}"/>
              </a:ext>
            </a:extLst>
          </p:cNvPr>
          <p:cNvCxnSpPr>
            <a:stCxn id="16" idx="2"/>
            <a:endCxn id="33" idx="0"/>
          </p:cNvCxnSpPr>
          <p:nvPr/>
        </p:nvCxnSpPr>
        <p:spPr>
          <a:xfrm rot="5400000">
            <a:off x="8320385" y="4192425"/>
            <a:ext cx="1046906" cy="12700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A6FE5044-28A2-C743-AF8B-9F568E4F57B6}"/>
              </a:ext>
            </a:extLst>
          </p:cNvPr>
          <p:cNvCxnSpPr>
            <a:stCxn id="18" idx="2"/>
            <a:endCxn id="33" idx="0"/>
          </p:cNvCxnSpPr>
          <p:nvPr/>
        </p:nvCxnSpPr>
        <p:spPr>
          <a:xfrm rot="5400000">
            <a:off x="9057494" y="3455316"/>
            <a:ext cx="1046906" cy="1474218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3D71B926-AD53-554D-B192-4533F766BFDC}"/>
              </a:ext>
            </a:extLst>
          </p:cNvPr>
          <p:cNvSpPr txBox="1"/>
          <p:nvPr/>
        </p:nvSpPr>
        <p:spPr>
          <a:xfrm>
            <a:off x="7576796" y="5632587"/>
            <a:ext cx="64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7030A0"/>
                </a:solidFill>
              </a:rPr>
              <a:t>loss</a:t>
            </a:r>
            <a:endParaRPr kumimoji="1" lang="zh-CN" altLang="en-US" sz="1600" b="1" dirty="0">
              <a:solidFill>
                <a:srgbClr val="7030A0"/>
              </a:solidFill>
            </a:endParaRPr>
          </a:p>
        </p:txBody>
      </p: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65E9EBA3-D22C-A040-9415-17F848C3A16E}"/>
              </a:ext>
            </a:extLst>
          </p:cNvPr>
          <p:cNvCxnSpPr>
            <a:stCxn id="33" idx="2"/>
            <a:endCxn id="42" idx="0"/>
          </p:cNvCxnSpPr>
          <p:nvPr/>
        </p:nvCxnSpPr>
        <p:spPr>
          <a:xfrm rot="5400000">
            <a:off x="8081425" y="4870173"/>
            <a:ext cx="578155" cy="946673"/>
          </a:xfrm>
          <a:prstGeom prst="curved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EC3E5A4B-101D-3D44-8898-710EFCD5146B}"/>
              </a:ext>
            </a:extLst>
          </p:cNvPr>
          <p:cNvCxnSpPr>
            <a:stCxn id="30" idx="2"/>
            <a:endCxn id="42" idx="0"/>
          </p:cNvCxnSpPr>
          <p:nvPr/>
        </p:nvCxnSpPr>
        <p:spPr>
          <a:xfrm rot="16200000" flipH="1">
            <a:off x="7090755" y="4826177"/>
            <a:ext cx="565760" cy="1047059"/>
          </a:xfrm>
          <a:prstGeom prst="curved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曲线连接符 58">
            <a:extLst>
              <a:ext uri="{FF2B5EF4-FFF2-40B4-BE49-F238E27FC236}">
                <a16:creationId xmlns:a16="http://schemas.microsoft.com/office/drawing/2014/main" id="{20226C51-1AFE-6F47-B21C-607C4C16E499}"/>
              </a:ext>
            </a:extLst>
          </p:cNvPr>
          <p:cNvCxnSpPr>
            <a:stCxn id="42" idx="3"/>
            <a:endCxn id="7" idx="3"/>
          </p:cNvCxnSpPr>
          <p:nvPr/>
        </p:nvCxnSpPr>
        <p:spPr>
          <a:xfrm flipV="1">
            <a:off x="8217533" y="1825625"/>
            <a:ext cx="3503884" cy="3991628"/>
          </a:xfrm>
          <a:prstGeom prst="curvedConnector3">
            <a:avLst>
              <a:gd name="adj1" fmla="val 106524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49E6CDCB-28B0-F446-93DC-0E3CEF664966}"/>
              </a:ext>
            </a:extLst>
          </p:cNvPr>
          <p:cNvSpPr txBox="1"/>
          <p:nvPr/>
        </p:nvSpPr>
        <p:spPr>
          <a:xfrm>
            <a:off x="10343745" y="532155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7030A0"/>
                </a:solidFill>
              </a:rPr>
              <a:t>调整生成图像</a:t>
            </a:r>
          </a:p>
        </p:txBody>
      </p:sp>
    </p:spTree>
    <p:extLst>
      <p:ext uri="{BB962C8B-B14F-4D97-AF65-F5344CB8AC3E}">
        <p14:creationId xmlns:p14="http://schemas.microsoft.com/office/powerpoint/2010/main" val="24766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"/>
    </mc:Choice>
    <mc:Fallback xmlns="">
      <p:transition spd="slow" advTm="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6" grpId="0"/>
      <p:bldP spid="18" grpId="0"/>
      <p:bldP spid="19" grpId="0"/>
      <p:bldP spid="30" grpId="0"/>
      <p:bldP spid="33" grpId="0"/>
      <p:bldP spid="42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9EC0D-35A6-784C-9F12-4A047FB1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风格迁移计算相似度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F4A2C2-7539-4143-A3F4-500C6BE03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19" t="12949" r="4853" b="13178"/>
          <a:stretch/>
        </p:blipFill>
        <p:spPr>
          <a:xfrm>
            <a:off x="1265136" y="4101344"/>
            <a:ext cx="1668729" cy="15251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35E212-038B-584F-8044-31EDA59A3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9" t="12949" r="37324" b="13178"/>
          <a:stretch/>
        </p:blipFill>
        <p:spPr>
          <a:xfrm>
            <a:off x="1325993" y="1903879"/>
            <a:ext cx="1607872" cy="15251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D678B1-2FD0-2C49-98C7-A2D3808C17CF}"/>
              </a:ext>
            </a:extLst>
          </p:cNvPr>
          <p:cNvSpPr txBox="1"/>
          <p:nvPr/>
        </p:nvSpPr>
        <p:spPr>
          <a:xfrm>
            <a:off x="3894408" y="2351719"/>
            <a:ext cx="12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</a:rPr>
              <a:t>内容特征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kumimoji="1" lang="zh-CN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B5D285-4E6A-554E-A63D-E3E746D4D655}"/>
              </a:ext>
            </a:extLst>
          </p:cNvPr>
          <p:cNvSpPr txBox="1"/>
          <p:nvPr/>
        </p:nvSpPr>
        <p:spPr>
          <a:xfrm>
            <a:off x="3894408" y="3012750"/>
            <a:ext cx="1254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</a:rPr>
              <a:t>风格特征</a:t>
            </a:r>
            <a:r>
              <a:rPr kumimoji="1" lang="en-US" altLang="zh-CN" sz="1600" dirty="0">
                <a:solidFill>
                  <a:srgbClr val="FF0000"/>
                </a:solidFill>
              </a:rPr>
              <a:t>1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E88EC059-3F1A-D043-BD28-5E49CD208664}"/>
              </a:ext>
            </a:extLst>
          </p:cNvPr>
          <p:cNvSpPr/>
          <p:nvPr/>
        </p:nvSpPr>
        <p:spPr>
          <a:xfrm rot="16200000">
            <a:off x="3259660" y="2672916"/>
            <a:ext cx="308953" cy="3436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996017-2FD5-C54E-9FDC-084E5E1FC8E2}"/>
              </a:ext>
            </a:extLst>
          </p:cNvPr>
          <p:cNvSpPr txBox="1"/>
          <p:nvPr/>
        </p:nvSpPr>
        <p:spPr>
          <a:xfrm>
            <a:off x="3880339" y="4445461"/>
            <a:ext cx="12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</a:rPr>
              <a:t>内容特征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kumimoji="1" lang="zh-CN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468806-B439-B044-B339-CA0D92EF0C6D}"/>
              </a:ext>
            </a:extLst>
          </p:cNvPr>
          <p:cNvSpPr txBox="1"/>
          <p:nvPr/>
        </p:nvSpPr>
        <p:spPr>
          <a:xfrm>
            <a:off x="3880339" y="5106492"/>
            <a:ext cx="1254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FF0000"/>
                </a:solidFill>
              </a:rPr>
              <a:t>风格特征</a:t>
            </a:r>
            <a:r>
              <a:rPr kumimoji="1" lang="en-US" altLang="zh-CN" sz="1600" dirty="0">
                <a:solidFill>
                  <a:srgbClr val="FF0000"/>
                </a:solidFill>
              </a:rPr>
              <a:t>2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14E7474F-2EDF-AC41-90DB-4F5065CED0BC}"/>
              </a:ext>
            </a:extLst>
          </p:cNvPr>
          <p:cNvSpPr/>
          <p:nvPr/>
        </p:nvSpPr>
        <p:spPr>
          <a:xfrm rot="16200000">
            <a:off x="3245591" y="4766658"/>
            <a:ext cx="308953" cy="3436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33FC2CC7-BFE4-7243-A32E-A6BF4A031523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5148776" y="2520996"/>
            <a:ext cx="2028216" cy="3089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D877AC32-82C3-A445-96E7-460AC48FE7C6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5134707" y="2829949"/>
            <a:ext cx="2042285" cy="17847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C974848-AEA1-4C48-A7AA-7F51AA54ABD5}"/>
              </a:ext>
            </a:extLst>
          </p:cNvPr>
          <p:cNvSpPr txBox="1"/>
          <p:nvPr/>
        </p:nvSpPr>
        <p:spPr>
          <a:xfrm>
            <a:off x="7176992" y="2660672"/>
            <a:ext cx="12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</a:rPr>
              <a:t>内容差异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904319-D8C9-2B40-95D4-BA88BF219C63}"/>
              </a:ext>
            </a:extLst>
          </p:cNvPr>
          <p:cNvSpPr txBox="1"/>
          <p:nvPr/>
        </p:nvSpPr>
        <p:spPr>
          <a:xfrm>
            <a:off x="7176992" y="4694627"/>
            <a:ext cx="12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风格差异</a:t>
            </a:r>
          </a:p>
        </p:txBody>
      </p:sp>
      <p:cxnSp>
        <p:nvCxnSpPr>
          <p:cNvPr id="25" name="曲线连接符 24">
            <a:extLst>
              <a:ext uri="{FF2B5EF4-FFF2-40B4-BE49-F238E27FC236}">
                <a16:creationId xmlns:a16="http://schemas.microsoft.com/office/drawing/2014/main" id="{C71BA6F1-06E2-C542-A349-D843DE84875B}"/>
              </a:ext>
            </a:extLst>
          </p:cNvPr>
          <p:cNvCxnSpPr>
            <a:stCxn id="9" idx="3"/>
            <a:endCxn id="21" idx="1"/>
          </p:cNvCxnSpPr>
          <p:nvPr/>
        </p:nvCxnSpPr>
        <p:spPr>
          <a:xfrm>
            <a:off x="5148775" y="3182027"/>
            <a:ext cx="2028217" cy="168187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D4B33E57-5D62-2645-A38B-37AF57164071}"/>
              </a:ext>
            </a:extLst>
          </p:cNvPr>
          <p:cNvCxnSpPr>
            <a:stCxn id="12" idx="3"/>
            <a:endCxn id="21" idx="1"/>
          </p:cNvCxnSpPr>
          <p:nvPr/>
        </p:nvCxnSpPr>
        <p:spPr>
          <a:xfrm flipV="1">
            <a:off x="5134706" y="4863904"/>
            <a:ext cx="2042286" cy="41186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A2E8082-34B7-A94C-A041-2B2FA434DED1}"/>
              </a:ext>
            </a:extLst>
          </p:cNvPr>
          <p:cNvSpPr txBox="1"/>
          <p:nvPr/>
        </p:nvSpPr>
        <p:spPr>
          <a:xfrm>
            <a:off x="9152378" y="3722343"/>
            <a:ext cx="183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</a:rPr>
              <a:t>两图片的差异值</a:t>
            </a:r>
            <a:endParaRPr kumimoji="1" lang="zh-CN" altLang="en-US" sz="1600" b="1" dirty="0">
              <a:solidFill>
                <a:srgbClr val="7030A0"/>
              </a:solidFill>
            </a:endParaRPr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7CFFF485-25F0-514C-A751-2C5B63570801}"/>
              </a:ext>
            </a:extLst>
          </p:cNvPr>
          <p:cNvCxnSpPr>
            <a:stCxn id="20" idx="3"/>
            <a:endCxn id="28" idx="1"/>
          </p:cNvCxnSpPr>
          <p:nvPr/>
        </p:nvCxnSpPr>
        <p:spPr>
          <a:xfrm>
            <a:off x="8431360" y="2829949"/>
            <a:ext cx="721018" cy="1077060"/>
          </a:xfrm>
          <a:prstGeom prst="curved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555BBCA8-714E-DE4F-B881-55CC3F9CCC40}"/>
              </a:ext>
            </a:extLst>
          </p:cNvPr>
          <p:cNvCxnSpPr>
            <a:stCxn id="21" idx="3"/>
            <a:endCxn id="28" idx="1"/>
          </p:cNvCxnSpPr>
          <p:nvPr/>
        </p:nvCxnSpPr>
        <p:spPr>
          <a:xfrm flipV="1">
            <a:off x="8431360" y="3907009"/>
            <a:ext cx="721018" cy="956895"/>
          </a:xfrm>
          <a:prstGeom prst="curved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CAD61C95-DA2A-A046-A7E6-050D44607AC0}"/>
              </a:ext>
            </a:extLst>
          </p:cNvPr>
          <p:cNvSpPr/>
          <p:nvPr/>
        </p:nvSpPr>
        <p:spPr>
          <a:xfrm>
            <a:off x="9152378" y="5371577"/>
            <a:ext cx="1939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相似度的排序</a:t>
            </a:r>
            <a:r>
              <a:rPr kumimoji="1" lang="zh-CN" altLang="en-US" sz="2000" dirty="0">
                <a:sym typeface="Wingdings" pitchFamily="2" charset="2"/>
              </a:rPr>
              <a:t>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096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"/>
    </mc:Choice>
    <mc:Fallback xmlns="">
      <p:transition spd="slow" advTm="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  <p:bldP spid="12" grpId="0"/>
      <p:bldP spid="13" grpId="0" animBg="1"/>
      <p:bldP spid="20" grpId="0"/>
      <p:bldP spid="21" grpId="0"/>
      <p:bldP spid="28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9EC0D-35A6-784C-9F12-4A047FB1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风格迁移计算相似度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433CC9-CD3D-DF4F-B55F-B4B36027F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61" y="4581998"/>
            <a:ext cx="2043528" cy="16839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CCD2A0-2E08-B140-A7D1-7C89FD975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223" y="1680714"/>
            <a:ext cx="2951515" cy="24568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22FF57-64A4-D441-A88B-DF490182A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871" y="4581998"/>
            <a:ext cx="2056207" cy="16839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EB80CE-B55B-144C-AEB0-FB1669B5E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060" y="4581998"/>
            <a:ext cx="2056207" cy="16865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2B76340-2C4F-9148-8756-FD9671D3236C}"/>
              </a:ext>
            </a:extLst>
          </p:cNvPr>
          <p:cNvSpPr txBox="1"/>
          <p:nvPr/>
        </p:nvSpPr>
        <p:spPr>
          <a:xfrm>
            <a:off x="945214" y="27294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目标图像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DB72EA-50F1-5245-BFB6-3B5C732846C5}"/>
              </a:ext>
            </a:extLst>
          </p:cNvPr>
          <p:cNvSpPr txBox="1"/>
          <p:nvPr/>
        </p:nvSpPr>
        <p:spPr>
          <a:xfrm>
            <a:off x="945214" y="5239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其他图像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5502F9-0808-AE4F-9086-8C4DB91D0166}"/>
              </a:ext>
            </a:extLst>
          </p:cNvPr>
          <p:cNvSpPr txBox="1"/>
          <p:nvPr/>
        </p:nvSpPr>
        <p:spPr>
          <a:xfrm>
            <a:off x="6908806" y="3102513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差异值</a:t>
            </a:r>
            <a:r>
              <a:rPr kumimoji="1" lang="en-US" altLang="zh-CN" dirty="0"/>
              <a:t>1</a:t>
            </a:r>
            <a:r>
              <a:rPr kumimoji="1" lang="zh-CN" altLang="en-US" dirty="0"/>
              <a:t> 差异值</a:t>
            </a:r>
            <a:r>
              <a:rPr kumimoji="1" lang="en-US" altLang="zh-CN" dirty="0"/>
              <a:t>2</a:t>
            </a:r>
            <a:r>
              <a:rPr kumimoji="1" lang="zh-CN" altLang="en-US" dirty="0"/>
              <a:t> 差异值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......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29FBCF1-AB2D-E84E-B681-9E136E5854AB}"/>
              </a:ext>
            </a:extLst>
          </p:cNvPr>
          <p:cNvSpPr txBox="1"/>
          <p:nvPr/>
        </p:nvSpPr>
        <p:spPr>
          <a:xfrm>
            <a:off x="9759907" y="523928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.......</a:t>
            </a:r>
            <a:endParaRPr kumimoji="1" lang="zh-CN" altLang="en-US" dirty="0"/>
          </a:p>
        </p:txBody>
      </p:sp>
      <p:sp>
        <p:nvSpPr>
          <p:cNvPr id="34" name="下箭头 33">
            <a:extLst>
              <a:ext uri="{FF2B5EF4-FFF2-40B4-BE49-F238E27FC236}">
                <a16:creationId xmlns:a16="http://schemas.microsoft.com/office/drawing/2014/main" id="{5B666AED-75EE-324D-BCBA-65972B65E3DE}"/>
              </a:ext>
            </a:extLst>
          </p:cNvPr>
          <p:cNvSpPr/>
          <p:nvPr/>
        </p:nvSpPr>
        <p:spPr>
          <a:xfrm rot="16200000">
            <a:off x="5941523" y="3115345"/>
            <a:ext cx="308953" cy="3436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5" name="下箭头 34">
            <a:extLst>
              <a:ext uri="{FF2B5EF4-FFF2-40B4-BE49-F238E27FC236}">
                <a16:creationId xmlns:a16="http://schemas.microsoft.com/office/drawing/2014/main" id="{66393ABA-7C11-FC47-92FB-B7E0504C10FF}"/>
              </a:ext>
            </a:extLst>
          </p:cNvPr>
          <p:cNvSpPr/>
          <p:nvPr/>
        </p:nvSpPr>
        <p:spPr>
          <a:xfrm rot="10800000">
            <a:off x="8078292" y="3777029"/>
            <a:ext cx="308953" cy="3436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" name="下箭头 35">
            <a:extLst>
              <a:ext uri="{FF2B5EF4-FFF2-40B4-BE49-F238E27FC236}">
                <a16:creationId xmlns:a16="http://schemas.microsoft.com/office/drawing/2014/main" id="{C6CC4CF0-DD62-9D44-AC66-ECC5A99FDE24}"/>
              </a:ext>
            </a:extLst>
          </p:cNvPr>
          <p:cNvSpPr/>
          <p:nvPr/>
        </p:nvSpPr>
        <p:spPr>
          <a:xfrm rot="10800000">
            <a:off x="8069869" y="2402576"/>
            <a:ext cx="308953" cy="34366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51BE254-4C5E-124D-87F0-5155833A1C38}"/>
              </a:ext>
            </a:extLst>
          </p:cNvPr>
          <p:cNvSpPr txBox="1"/>
          <p:nvPr/>
        </p:nvSpPr>
        <p:spPr>
          <a:xfrm>
            <a:off x="7101690" y="17338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排序获得相似度顺序</a:t>
            </a:r>
          </a:p>
        </p:txBody>
      </p:sp>
    </p:spTree>
    <p:extLst>
      <p:ext uri="{BB962C8B-B14F-4D97-AF65-F5344CB8AC3E}">
        <p14:creationId xmlns:p14="http://schemas.microsoft.com/office/powerpoint/2010/main" val="4273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7"/>
    </mc:Choice>
    <mc:Fallback xmlns="">
      <p:transition spd="slow" advTm="5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1" grpId="0"/>
      <p:bldP spid="34" grpId="0" animBg="1"/>
      <p:bldP spid="35" grpId="0" animBg="1"/>
      <p:bldP spid="36" grpId="0" animBg="1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9EC0D-35A6-784C-9F12-4A047FB1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风格迁移实现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F25B0-4CF1-CA47-B75D-2ED20546B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553" cy="1603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相似度匹配过程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600" dirty="0"/>
              <a:t>对于目标图片，计算该图片与其他图片的</a:t>
            </a:r>
            <a:r>
              <a:rPr kumimoji="1" lang="en-US" altLang="zh-CN" sz="1600" dirty="0"/>
              <a:t>loss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1600" dirty="0"/>
              <a:t>根据</a:t>
            </a:r>
            <a:r>
              <a:rPr kumimoji="1" lang="en-US" altLang="zh-CN" sz="1600" dirty="0"/>
              <a:t>loss</a:t>
            </a:r>
            <a:r>
              <a:rPr kumimoji="1" lang="zh-CN" altLang="en-US" sz="1600" dirty="0"/>
              <a:t>排序获得相似度顺序</a:t>
            </a:r>
            <a:endParaRPr kumimoji="1" lang="en-US" altLang="zh-CN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E86989-1B16-3A43-AE71-B2EF1540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49" y="1394971"/>
            <a:ext cx="5348748" cy="44423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EE25326-C82C-5F42-ADEB-E57ED09A317D}"/>
              </a:ext>
            </a:extLst>
          </p:cNvPr>
          <p:cNvSpPr txBox="1"/>
          <p:nvPr/>
        </p:nvSpPr>
        <p:spPr>
          <a:xfrm>
            <a:off x="8555123" y="5928654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0C5E85-6673-F845-B80F-622DB9923686}"/>
              </a:ext>
            </a:extLst>
          </p:cNvPr>
          <p:cNvSpPr/>
          <p:nvPr/>
        </p:nvSpPr>
        <p:spPr>
          <a:xfrm>
            <a:off x="838200" y="3616127"/>
            <a:ext cx="6096000" cy="12089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Demo</a:t>
            </a:r>
            <a:r>
              <a:rPr kumimoji="1" lang="zh-CN" altLang="en-US" dirty="0"/>
              <a:t>组成：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Python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Keras</a:t>
            </a:r>
            <a:r>
              <a:rPr kumimoji="1" lang="zh-CN" altLang="en-US" sz="1600" dirty="0"/>
              <a:t>用于计算相似度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Django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Neon</a:t>
            </a:r>
            <a:r>
              <a:rPr kumimoji="1" lang="zh-CN" altLang="en-US" sz="1600" dirty="0"/>
              <a:t>模板搭建</a:t>
            </a:r>
            <a:r>
              <a:rPr kumimoji="1" lang="en-US" altLang="zh-CN" sz="1600" dirty="0"/>
              <a:t>Demo</a:t>
            </a:r>
            <a:r>
              <a:rPr kumimoji="1" lang="zh-CN" altLang="en-US" sz="1600" dirty="0"/>
              <a:t>网站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05500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"/>
    </mc:Choice>
    <mc:Fallback xmlns="">
      <p:transition spd="slow" advTm="45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B3C11-AB30-2D4C-A315-EDDE2814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展示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0BABEB1-1DAB-6C43-8912-6586C0722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2529" y="1939263"/>
            <a:ext cx="4422743" cy="44227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A0C5FB-6721-2B44-B87F-A4E3647D549B}"/>
              </a:ext>
            </a:extLst>
          </p:cNvPr>
          <p:cNvSpPr txBox="1"/>
          <p:nvPr/>
        </p:nvSpPr>
        <p:spPr>
          <a:xfrm>
            <a:off x="4718263" y="1479193"/>
            <a:ext cx="275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扫二维码访问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8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"/>
    </mc:Choice>
    <mc:Fallback xmlns="">
      <p:transition spd="slow" advTm="62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CCE03-66A2-7B4C-867B-E38E9C21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油画测试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FA7C3E-0AA6-E24D-924C-4BED282A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09" y="1646555"/>
            <a:ext cx="739393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5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4"/>
    </mc:Choice>
    <mc:Fallback xmlns="">
      <p:transition spd="slow" advTm="772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2|0.3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2|0.2|0.4|0.3|0.1|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479</Words>
  <Application>Microsoft Macintosh PowerPoint</Application>
  <PresentationFormat>宽屏</PresentationFormat>
  <Paragraphs>72</Paragraphs>
  <Slides>13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神经风格迁移</vt:lpstr>
      <vt:lpstr>风格迁移原理</vt:lpstr>
      <vt:lpstr>风格迁移原理</vt:lpstr>
      <vt:lpstr>风格迁移原理</vt:lpstr>
      <vt:lpstr>风格迁移计算相似度</vt:lpstr>
      <vt:lpstr>风格迁移计算相似度</vt:lpstr>
      <vt:lpstr>风格迁移实现</vt:lpstr>
      <vt:lpstr>Demo展示</vt:lpstr>
      <vt:lpstr>油画测试</vt:lpstr>
      <vt:lpstr>油画测试</vt:lpstr>
      <vt:lpstr>油画测试</vt:lpstr>
      <vt:lpstr>油画测试</vt:lpstr>
      <vt:lpstr>油画测试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风格迁移</dc:title>
  <dc:creator>Microsoft Office User</dc:creator>
  <cp:lastModifiedBy>Microsoft Office User</cp:lastModifiedBy>
  <cp:revision>176</cp:revision>
  <dcterms:created xsi:type="dcterms:W3CDTF">2019-04-18T03:01:39Z</dcterms:created>
  <dcterms:modified xsi:type="dcterms:W3CDTF">2019-04-19T15:32:59Z</dcterms:modified>
</cp:coreProperties>
</file>